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1" r:id="rId2"/>
    <p:sldId id="259" r:id="rId3"/>
    <p:sldId id="256" r:id="rId4"/>
    <p:sldId id="258" r:id="rId5"/>
    <p:sldId id="262" r:id="rId6"/>
    <p:sldId id="263" r:id="rId7"/>
    <p:sldId id="257" r:id="rId8"/>
    <p:sldId id="265" r:id="rId9"/>
    <p:sldId id="264" r:id="rId10"/>
    <p:sldId id="266"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MOU" lastIdx="1" clrIdx="0">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042"/>
    <p:restoredTop sz="94662"/>
  </p:normalViewPr>
  <p:slideViewPr>
    <p:cSldViewPr snapToGrid="0" snapToObjects="1">
      <p:cViewPr varScale="1">
        <p:scale>
          <a:sx n="105" d="100"/>
          <a:sy n="105" d="100"/>
        </p:scale>
        <p:origin x="-128" y="-8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notesMaster" Target="notesMasters/notesMaster1.xml"/><Relationship Id="rId13" Type="http://schemas.openxmlformats.org/officeDocument/2006/relationships/printerSettings" Target="printerSettings/printerSettings1.bin"/><Relationship Id="rId14" Type="http://schemas.openxmlformats.org/officeDocument/2006/relationships/commentAuthors" Target="commentAuthors.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58097CA-69C6-5240-AC84-E276D26EEB45}" type="datetimeFigureOut">
              <a:rPr lang="en-US" smtClean="0"/>
              <a:t>9/22/20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9FB4A7F-2B4F-B445-B01E-48E32F3628BC}" type="slidenum">
              <a:rPr lang="en-US" smtClean="0"/>
              <a:t>‹#›</a:t>
            </a:fld>
            <a:endParaRPr lang="en-US"/>
          </a:p>
        </p:txBody>
      </p:sp>
    </p:spTree>
    <p:extLst>
      <p:ext uri="{BB962C8B-B14F-4D97-AF65-F5344CB8AC3E}">
        <p14:creationId xmlns:p14="http://schemas.microsoft.com/office/powerpoint/2010/main" val="26158884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Slides by Nicole Cuneo</a:t>
            </a:r>
            <a:r>
              <a:rPr lang="en-US" baseline="0" dirty="0" smtClean="0"/>
              <a:t> </a:t>
            </a:r>
            <a:r>
              <a:rPr lang="mr-IN" baseline="0" dirty="0" smtClean="0"/>
              <a:t>–</a:t>
            </a:r>
            <a:r>
              <a:rPr lang="en-US" baseline="0" dirty="0" smtClean="0"/>
              <a:t> please credit if reusing portions!</a:t>
            </a:r>
            <a:endParaRPr lang="en-US" dirty="0" smtClean="0"/>
          </a:p>
          <a:p>
            <a:endParaRPr lang="en-US" dirty="0"/>
          </a:p>
        </p:txBody>
      </p:sp>
      <p:sp>
        <p:nvSpPr>
          <p:cNvPr id="4" name="Slide Number Placeholder 3"/>
          <p:cNvSpPr>
            <a:spLocks noGrp="1"/>
          </p:cNvSpPr>
          <p:nvPr>
            <p:ph type="sldNum" sz="quarter" idx="10"/>
          </p:nvPr>
        </p:nvSpPr>
        <p:spPr/>
        <p:txBody>
          <a:bodyPr/>
          <a:lstStyle/>
          <a:p>
            <a:fld id="{A9FB4A7F-2B4F-B445-B01E-48E32F3628BC}" type="slidenum">
              <a:rPr lang="en-US" smtClean="0"/>
              <a:t>1</a:t>
            </a:fld>
            <a:endParaRPr lang="en-US"/>
          </a:p>
        </p:txBody>
      </p:sp>
    </p:spTree>
    <p:extLst>
      <p:ext uri="{BB962C8B-B14F-4D97-AF65-F5344CB8AC3E}">
        <p14:creationId xmlns:p14="http://schemas.microsoft.com/office/powerpoint/2010/main" val="16614791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E9A754F-D44A-634B-A1ED-9CFE3847E18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xmlns="" id="{772C46CF-7F6B-2045-9F00-9D2C742A0FC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xmlns="" id="{3B4CC8D5-70F6-824D-9E00-26AB08D8EE55}"/>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E9664746-1A70-D843-8578-062B21C2AE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ADE17079-3994-C948-BEFA-9E170D83D01B}"/>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5547558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54D3D4-C3D5-EF45-809A-594DEA04AEA6}"/>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3CD3E8F0-034F-1D43-BF63-94D1D7DC7D20}"/>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BC822CF7-ED18-CF42-A6FD-366470687837}"/>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34C763D3-2B95-5744-94DC-1E9A9419116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67CF7E32-21EB-7B4C-8B3C-10D0FD1B850D}"/>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2330283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F71ABC1-BB07-1445-8A60-91B38E527E5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78926812-71E5-1644-AC77-B9DD75D350A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4CCC64C4-F5D3-5F4E-9C32-C2DD39D04519}"/>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6D12AD59-C536-EA46-A70A-5753AB84C26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79BBD764-7320-8C49-8DA6-48755D6FA388}"/>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8962786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D10F1A5-A7D4-7247-8D0D-37EDAB427A7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7E14CB5C-7A95-7C49-BFCE-845FD86262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55CA4E1-EFF5-B64C-BC93-42C9465C34C5}"/>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1C5847CA-30A5-C748-9526-1AEBFF5798D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CD7F7503-EFE5-0C4D-A912-B1B838B60A5F}"/>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9569929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9AF7FB8-BF63-A949-90CC-5DBCC3F2571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90B5E3B3-3CE7-1C47-92B2-F69147E5EE1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xmlns="" id="{FD403FDE-861E-324F-A7B4-07A270C3C62B}"/>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3ECEEF6E-E02A-054A-AA0A-B0C0D87717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xmlns="" id="{4D59E241-B9CA-494D-B857-63EDBD6337AC}"/>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56493578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55BF636-2B0B-034E-9EFE-B51F91DEA44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0AB1F8F3-52FB-3048-80F2-2055446C408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0982A08-E7FC-3848-8A11-F86C6F9025A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8FD9F3E7-55DF-A340-B284-DE49E7B96199}"/>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6" name="Footer Placeholder 5">
            <a:extLst>
              <a:ext uri="{FF2B5EF4-FFF2-40B4-BE49-F238E27FC236}">
                <a16:creationId xmlns:a16="http://schemas.microsoft.com/office/drawing/2014/main" xmlns="" id="{E37F1793-75F7-6142-9BA7-1A2F77CAB32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FF35222E-226B-2345-94EE-EFC751B9DB72}"/>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10168816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54674C9-2351-254F-BAD5-8A2F9E402DD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xmlns="" id="{EE360495-50F1-1642-99C0-BB6B8F1DD81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xmlns="" id="{1BA02830-C0FF-6640-9931-698A751400F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0AE2D502-AADE-304B-BA4F-87F44AF5F60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xmlns="" id="{4976E16E-7D45-6F47-9936-74022010802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3C151FC1-67F8-5A41-99F7-F05A2E626EDC}"/>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8" name="Footer Placeholder 7">
            <a:extLst>
              <a:ext uri="{FF2B5EF4-FFF2-40B4-BE49-F238E27FC236}">
                <a16:creationId xmlns:a16="http://schemas.microsoft.com/office/drawing/2014/main" xmlns="" id="{B22527A3-0BFB-4341-A7BE-C8D181775A7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xmlns="" id="{B2F2009B-7935-EF40-A433-5C64CA0B7344}"/>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0749618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F6926BB-C17F-5844-BDE0-6EFF3540DFC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xmlns="" id="{249344EE-9DA0-DB4F-B3D5-3CC257DC3222}"/>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4" name="Footer Placeholder 3">
            <a:extLst>
              <a:ext uri="{FF2B5EF4-FFF2-40B4-BE49-F238E27FC236}">
                <a16:creationId xmlns:a16="http://schemas.microsoft.com/office/drawing/2014/main" xmlns="" id="{6E7F8C42-964D-0346-8BBF-87132913342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xmlns="" id="{9200D65E-0682-7948-A4B4-0CB1B2073F0B}"/>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270845643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18207DBE-9940-AF47-8BE6-2EF15B74E9F4}"/>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3" name="Footer Placeholder 2">
            <a:extLst>
              <a:ext uri="{FF2B5EF4-FFF2-40B4-BE49-F238E27FC236}">
                <a16:creationId xmlns:a16="http://schemas.microsoft.com/office/drawing/2014/main" xmlns="" id="{F537B37D-E000-4540-B98B-47079BCDA64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xmlns="" id="{83151630-5236-724D-ADA6-67C5FC9342A6}"/>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2674575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34434B9-80BE-6D47-A142-FDB2A3FE2DB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346D9A2B-5AF9-F946-8F11-F4A51DDC784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4E97B5E1-667C-D94B-A02D-AAF633ABDA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EA1C4108-8125-6843-ACF8-75716C26BE70}"/>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6" name="Footer Placeholder 5">
            <a:extLst>
              <a:ext uri="{FF2B5EF4-FFF2-40B4-BE49-F238E27FC236}">
                <a16:creationId xmlns:a16="http://schemas.microsoft.com/office/drawing/2014/main" xmlns="" id="{35C927B0-B78B-2E4D-BD32-1BF0E401E34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5BFEA726-72D4-2642-9B6E-90CE782DC2C6}"/>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35623246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154BC17-3F8A-2048-9AF6-5A2F8C114A6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995AC340-43AF-6D4B-A909-68729D9F5CB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FB04E615-6A9D-5940-87E1-CE53337C9E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xmlns="" id="{D1F2AC1E-1215-0D4A-93E7-B781D4C19406}"/>
              </a:ext>
            </a:extLst>
          </p:cNvPr>
          <p:cNvSpPr>
            <a:spLocks noGrp="1"/>
          </p:cNvSpPr>
          <p:nvPr>
            <p:ph type="dt" sz="half" idx="10"/>
          </p:nvPr>
        </p:nvSpPr>
        <p:spPr/>
        <p:txBody>
          <a:bodyPr/>
          <a:lstStyle/>
          <a:p>
            <a:fld id="{A5734CBC-EE7C-A04E-BE62-43318BD17699}" type="datetimeFigureOut">
              <a:rPr lang="en-US" smtClean="0"/>
              <a:t>9/22/20</a:t>
            </a:fld>
            <a:endParaRPr lang="en-US"/>
          </a:p>
        </p:txBody>
      </p:sp>
      <p:sp>
        <p:nvSpPr>
          <p:cNvPr id="6" name="Footer Placeholder 5">
            <a:extLst>
              <a:ext uri="{FF2B5EF4-FFF2-40B4-BE49-F238E27FC236}">
                <a16:creationId xmlns:a16="http://schemas.microsoft.com/office/drawing/2014/main" xmlns="" id="{9CFCA285-DC23-E545-B026-DB085071C4A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xmlns="" id="{25C96227-0790-1D4F-835C-49398988DF07}"/>
              </a:ext>
            </a:extLst>
          </p:cNvPr>
          <p:cNvSpPr>
            <a:spLocks noGrp="1"/>
          </p:cNvSpPr>
          <p:nvPr>
            <p:ph type="sldNum" sz="quarter" idx="12"/>
          </p:nvPr>
        </p:nvSpPr>
        <p:spPr/>
        <p:txBody>
          <a:bodyPr/>
          <a:lstStyle/>
          <a:p>
            <a:fld id="{1884EB2C-52EE-B94D-B4BB-4F530AC77776}" type="slidenum">
              <a:rPr lang="en-US" smtClean="0"/>
              <a:t>‹#›</a:t>
            </a:fld>
            <a:endParaRPr lang="en-US"/>
          </a:p>
        </p:txBody>
      </p:sp>
    </p:spTree>
    <p:extLst>
      <p:ext uri="{BB962C8B-B14F-4D97-AF65-F5344CB8AC3E}">
        <p14:creationId xmlns:p14="http://schemas.microsoft.com/office/powerpoint/2010/main" val="1976127328"/>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90EB98F3-83C0-C445-9E62-93FFBC9D6F7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xmlns="" id="{30F734AD-ECE1-594A-B4F3-8F0E80BB8F1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9CFD72E-300E-6544-9CAB-C2AB5107591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5734CBC-EE7C-A04E-BE62-43318BD17699}" type="datetimeFigureOut">
              <a:rPr lang="en-US" smtClean="0"/>
              <a:t>9/22/20</a:t>
            </a:fld>
            <a:endParaRPr lang="en-US"/>
          </a:p>
        </p:txBody>
      </p:sp>
      <p:sp>
        <p:nvSpPr>
          <p:cNvPr id="5" name="Footer Placeholder 4">
            <a:extLst>
              <a:ext uri="{FF2B5EF4-FFF2-40B4-BE49-F238E27FC236}">
                <a16:creationId xmlns:a16="http://schemas.microsoft.com/office/drawing/2014/main" xmlns="" id="{143E9F86-33AB-0249-A6A4-7B4E8CC37DB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xmlns="" id="{33354D7B-FB02-144A-B691-293EAD6F197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84EB2C-52EE-B94D-B4BB-4F530AC77776}" type="slidenum">
              <a:rPr lang="en-US" smtClean="0"/>
              <a:t>‹#›</a:t>
            </a:fld>
            <a:endParaRPr lang="en-US"/>
          </a:p>
        </p:txBody>
      </p:sp>
    </p:spTree>
    <p:extLst>
      <p:ext uri="{BB962C8B-B14F-4D97-AF65-F5344CB8AC3E}">
        <p14:creationId xmlns:p14="http://schemas.microsoft.com/office/powerpoint/2010/main" val="42500351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lookit.readthedocs.io/en/develop/researchers-prep-stimuli.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https://github.com/lookit/lookit-stimuli-template" TargetMode="Externa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6.png"/><Relationship Id="rId3" Type="http://schemas.openxmlformats.org/officeDocument/2006/relationships/hyperlink" Target="https://lookit.readthedocs.io/en/develop/researchers-prep-stimuli.html"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4.png"/><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A141D6EF-323D-C042-A4B7-2D048F166D7B}"/>
              </a:ext>
            </a:extLst>
          </p:cNvPr>
          <p:cNvSpPr txBox="1"/>
          <p:nvPr/>
        </p:nvSpPr>
        <p:spPr>
          <a:xfrm>
            <a:off x="310244" y="244929"/>
            <a:ext cx="4451860" cy="646331"/>
          </a:xfrm>
          <a:prstGeom prst="rect">
            <a:avLst/>
          </a:prstGeom>
          <a:noFill/>
        </p:spPr>
        <p:txBody>
          <a:bodyPr wrap="none" rtlCol="0">
            <a:spAutoFit/>
          </a:bodyPr>
          <a:lstStyle/>
          <a:p>
            <a:r>
              <a:rPr lang="en-US" sz="3600" dirty="0"/>
              <a:t>Stimuli </a:t>
            </a:r>
            <a:r>
              <a:rPr lang="en-US" sz="3600" dirty="0">
                <a:sym typeface="Wingdings" pitchFamily="2" charset="2"/>
              </a:rPr>
              <a:t> </a:t>
            </a:r>
            <a:r>
              <a:rPr lang="en-US" sz="3600" dirty="0" err="1">
                <a:sym typeface="Wingdings" pitchFamily="2" charset="2"/>
              </a:rPr>
              <a:t>Lookit</a:t>
            </a:r>
            <a:r>
              <a:rPr lang="en-US" sz="3600" dirty="0">
                <a:sym typeface="Wingdings" pitchFamily="2" charset="2"/>
              </a:rPr>
              <a:t> Study</a:t>
            </a:r>
            <a:endParaRPr lang="en-US" sz="3600" dirty="0"/>
          </a:p>
        </p:txBody>
      </p:sp>
      <p:sp>
        <p:nvSpPr>
          <p:cNvPr id="8" name="TextBox 7">
            <a:extLst>
              <a:ext uri="{FF2B5EF4-FFF2-40B4-BE49-F238E27FC236}">
                <a16:creationId xmlns:a16="http://schemas.microsoft.com/office/drawing/2014/main" xmlns="" id="{ABC6C592-B2E8-5245-8342-6772A42C9DC2}"/>
              </a:ext>
            </a:extLst>
          </p:cNvPr>
          <p:cNvSpPr txBox="1"/>
          <p:nvPr/>
        </p:nvSpPr>
        <p:spPr>
          <a:xfrm>
            <a:off x="310244" y="1267403"/>
            <a:ext cx="6246262" cy="1754326"/>
          </a:xfrm>
          <a:prstGeom prst="rect">
            <a:avLst/>
          </a:prstGeom>
          <a:noFill/>
        </p:spPr>
        <p:txBody>
          <a:bodyPr wrap="none" rtlCol="0">
            <a:spAutoFit/>
          </a:bodyPr>
          <a:lstStyle/>
          <a:p>
            <a:pPr marL="342900" indent="-342900">
              <a:buAutoNum type="arabicPeriod"/>
            </a:pPr>
            <a:r>
              <a:rPr lang="en-US" dirty="0"/>
              <a:t>Create your stimuli. Export as: mp3 or mp4</a:t>
            </a:r>
          </a:p>
          <a:p>
            <a:pPr marL="342900" indent="-342900">
              <a:buAutoNum type="arabicPeriod"/>
            </a:pPr>
            <a:r>
              <a:rPr lang="en-US" dirty="0"/>
              <a:t>Convert your stimuli to include: </a:t>
            </a:r>
            <a:r>
              <a:rPr lang="en-US" dirty="0" err="1"/>
              <a:t>ogg</a:t>
            </a:r>
            <a:r>
              <a:rPr lang="en-US" dirty="0"/>
              <a:t> and </a:t>
            </a:r>
            <a:r>
              <a:rPr lang="en-US" dirty="0" err="1"/>
              <a:t>webm</a:t>
            </a:r>
            <a:endParaRPr lang="en-US" dirty="0"/>
          </a:p>
          <a:p>
            <a:pPr marL="342900" indent="-342900">
              <a:buAutoNum type="arabicPeriod"/>
            </a:pPr>
            <a:r>
              <a:rPr lang="en-US" dirty="0"/>
              <a:t>Create an online storage platform (Using this: </a:t>
            </a:r>
            <a:r>
              <a:rPr lang="en-US" dirty="0" err="1"/>
              <a:t>Lookit</a:t>
            </a:r>
            <a:r>
              <a:rPr lang="en-US" dirty="0"/>
              <a:t> Tutorial)</a:t>
            </a:r>
          </a:p>
          <a:p>
            <a:pPr marL="342900" indent="-342900">
              <a:buAutoNum type="arabicPeriod"/>
            </a:pPr>
            <a:r>
              <a:rPr lang="en-US" dirty="0"/>
              <a:t>Upload all of your stimuli to this location</a:t>
            </a:r>
          </a:p>
          <a:p>
            <a:pPr marL="342900" indent="-342900">
              <a:buAutoNum type="arabicPeriod"/>
            </a:pPr>
            <a:r>
              <a:rPr lang="en-US" dirty="0"/>
              <a:t>Insert code into your test trials to retrieve this stimuli </a:t>
            </a:r>
          </a:p>
          <a:p>
            <a:pPr marL="342900" indent="-342900">
              <a:buAutoNum type="arabicPeriod"/>
            </a:pPr>
            <a:endParaRPr lang="en-US" dirty="0"/>
          </a:p>
        </p:txBody>
      </p:sp>
    </p:spTree>
    <p:extLst>
      <p:ext uri="{BB962C8B-B14F-4D97-AF65-F5344CB8AC3E}">
        <p14:creationId xmlns:p14="http://schemas.microsoft.com/office/powerpoint/2010/main" val="94470145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xmlns="" id="{5FF764D9-2E09-3E4C-97C3-3D360A5DA044}"/>
              </a:ext>
            </a:extLst>
          </p:cNvPr>
          <p:cNvSpPr txBox="1"/>
          <p:nvPr/>
        </p:nvSpPr>
        <p:spPr>
          <a:xfrm>
            <a:off x="310244" y="244929"/>
            <a:ext cx="4451860" cy="646331"/>
          </a:xfrm>
          <a:prstGeom prst="rect">
            <a:avLst/>
          </a:prstGeom>
          <a:noFill/>
        </p:spPr>
        <p:txBody>
          <a:bodyPr wrap="none" rtlCol="0">
            <a:spAutoFit/>
          </a:bodyPr>
          <a:lstStyle/>
          <a:p>
            <a:r>
              <a:rPr lang="en-US" sz="3600" dirty="0"/>
              <a:t>Stimuli </a:t>
            </a:r>
            <a:r>
              <a:rPr lang="en-US" sz="3600" dirty="0">
                <a:sym typeface="Wingdings" pitchFamily="2" charset="2"/>
              </a:rPr>
              <a:t> </a:t>
            </a:r>
            <a:r>
              <a:rPr lang="en-US" sz="3600" dirty="0" err="1">
                <a:sym typeface="Wingdings" pitchFamily="2" charset="2"/>
              </a:rPr>
              <a:t>Lookit</a:t>
            </a:r>
            <a:r>
              <a:rPr lang="en-US" sz="3600" dirty="0">
                <a:sym typeface="Wingdings" pitchFamily="2" charset="2"/>
              </a:rPr>
              <a:t> Study</a:t>
            </a:r>
            <a:endParaRPr lang="en-US" sz="3600" dirty="0"/>
          </a:p>
        </p:txBody>
      </p:sp>
      <p:sp>
        <p:nvSpPr>
          <p:cNvPr id="5" name="TextBox 4">
            <a:extLst>
              <a:ext uri="{FF2B5EF4-FFF2-40B4-BE49-F238E27FC236}">
                <a16:creationId xmlns:a16="http://schemas.microsoft.com/office/drawing/2014/main" xmlns="" id="{766DB535-DA01-5746-B4A6-04FFFDA82968}"/>
              </a:ext>
            </a:extLst>
          </p:cNvPr>
          <p:cNvSpPr txBox="1"/>
          <p:nvPr/>
        </p:nvSpPr>
        <p:spPr>
          <a:xfrm>
            <a:off x="310244" y="1267403"/>
            <a:ext cx="6246262" cy="1754326"/>
          </a:xfrm>
          <a:prstGeom prst="rect">
            <a:avLst/>
          </a:prstGeom>
          <a:noFill/>
        </p:spPr>
        <p:txBody>
          <a:bodyPr wrap="none" rtlCol="0">
            <a:spAutoFit/>
          </a:bodyPr>
          <a:lstStyle/>
          <a:p>
            <a:pPr marL="342900" indent="-342900">
              <a:buAutoNum type="arabicPeriod"/>
            </a:pPr>
            <a:r>
              <a:rPr lang="en-US" dirty="0"/>
              <a:t>Create your stimuli. Export as: mp3 or mp4</a:t>
            </a:r>
          </a:p>
          <a:p>
            <a:pPr marL="342900" indent="-342900">
              <a:buAutoNum type="arabicPeriod"/>
            </a:pPr>
            <a:r>
              <a:rPr lang="en-US" dirty="0"/>
              <a:t>Convert your stimuli to include: </a:t>
            </a:r>
            <a:r>
              <a:rPr lang="en-US" dirty="0" err="1"/>
              <a:t>ogg</a:t>
            </a:r>
            <a:r>
              <a:rPr lang="en-US" dirty="0"/>
              <a:t> and </a:t>
            </a:r>
            <a:r>
              <a:rPr lang="en-US" dirty="0" err="1"/>
              <a:t>webm</a:t>
            </a:r>
            <a:endParaRPr lang="en-US" dirty="0"/>
          </a:p>
          <a:p>
            <a:pPr marL="342900" indent="-342900">
              <a:buAutoNum type="arabicPeriod"/>
            </a:pPr>
            <a:r>
              <a:rPr lang="en-US" dirty="0"/>
              <a:t>Create an online storage platform (Using this: </a:t>
            </a:r>
            <a:r>
              <a:rPr lang="en-US" dirty="0" err="1"/>
              <a:t>Lookit</a:t>
            </a:r>
            <a:r>
              <a:rPr lang="en-US" dirty="0"/>
              <a:t> Tutorial)</a:t>
            </a:r>
          </a:p>
          <a:p>
            <a:pPr marL="342900" indent="-342900">
              <a:buAutoNum type="arabicPeriod"/>
            </a:pPr>
            <a:r>
              <a:rPr lang="en-US" dirty="0"/>
              <a:t>Upload all of your stimuli to this location</a:t>
            </a:r>
          </a:p>
          <a:p>
            <a:pPr marL="342900" indent="-342900">
              <a:buAutoNum type="arabicPeriod"/>
            </a:pPr>
            <a:r>
              <a:rPr lang="en-US" dirty="0"/>
              <a:t>Insert code into your test trials to retrieve this stimuli </a:t>
            </a:r>
          </a:p>
          <a:p>
            <a:pPr marL="342900" indent="-342900">
              <a:buAutoNum type="arabicPeriod"/>
            </a:pPr>
            <a:endParaRPr lang="en-US" dirty="0"/>
          </a:p>
        </p:txBody>
      </p:sp>
      <p:sp>
        <p:nvSpPr>
          <p:cNvPr id="7" name="Rectangle 6">
            <a:extLst>
              <a:ext uri="{FF2B5EF4-FFF2-40B4-BE49-F238E27FC236}">
                <a16:creationId xmlns:a16="http://schemas.microsoft.com/office/drawing/2014/main" xmlns="" id="{35046653-7D9E-4948-A69F-8D4C2F085537}"/>
              </a:ext>
            </a:extLst>
          </p:cNvPr>
          <p:cNvSpPr/>
          <p:nvPr/>
        </p:nvSpPr>
        <p:spPr>
          <a:xfrm>
            <a:off x="1986641" y="4359730"/>
            <a:ext cx="7092043" cy="369332"/>
          </a:xfrm>
          <a:prstGeom prst="rect">
            <a:avLst/>
          </a:prstGeom>
        </p:spPr>
        <p:txBody>
          <a:bodyPr wrap="square">
            <a:spAutoFit/>
          </a:bodyPr>
          <a:lstStyle/>
          <a:p>
            <a:r>
              <a:rPr lang="en-US" dirty="0">
                <a:hlinkClick r:id="rId2"/>
              </a:rPr>
              <a:t>https://lookit.readthedocs.io/en/develop/researchers-prep-stimuli.html</a:t>
            </a:r>
            <a:endParaRPr lang="en-US" dirty="0"/>
          </a:p>
        </p:txBody>
      </p:sp>
      <p:sp>
        <p:nvSpPr>
          <p:cNvPr id="8" name="TextBox 7">
            <a:extLst>
              <a:ext uri="{FF2B5EF4-FFF2-40B4-BE49-F238E27FC236}">
                <a16:creationId xmlns:a16="http://schemas.microsoft.com/office/drawing/2014/main" xmlns="" id="{FB5A4A31-52F4-5E48-9B8E-E2A16FBEED4E}"/>
              </a:ext>
            </a:extLst>
          </p:cNvPr>
          <p:cNvSpPr txBox="1"/>
          <p:nvPr/>
        </p:nvSpPr>
        <p:spPr>
          <a:xfrm>
            <a:off x="4453173" y="3990398"/>
            <a:ext cx="2103333" cy="369332"/>
          </a:xfrm>
          <a:prstGeom prst="rect">
            <a:avLst/>
          </a:prstGeom>
          <a:noFill/>
        </p:spPr>
        <p:txBody>
          <a:bodyPr wrap="none" rtlCol="0">
            <a:spAutoFit/>
          </a:bodyPr>
          <a:lstStyle/>
          <a:p>
            <a:r>
              <a:rPr lang="en-US" dirty="0"/>
              <a:t>Click here for step 5:</a:t>
            </a:r>
          </a:p>
        </p:txBody>
      </p:sp>
    </p:spTree>
    <p:extLst>
      <p:ext uri="{BB962C8B-B14F-4D97-AF65-F5344CB8AC3E}">
        <p14:creationId xmlns:p14="http://schemas.microsoft.com/office/powerpoint/2010/main" val="173459121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A141D6EF-323D-C042-A4B7-2D048F166D7B}"/>
              </a:ext>
            </a:extLst>
          </p:cNvPr>
          <p:cNvSpPr txBox="1"/>
          <p:nvPr/>
        </p:nvSpPr>
        <p:spPr>
          <a:xfrm>
            <a:off x="310244" y="244929"/>
            <a:ext cx="4451860" cy="646331"/>
          </a:xfrm>
          <a:prstGeom prst="rect">
            <a:avLst/>
          </a:prstGeom>
          <a:noFill/>
        </p:spPr>
        <p:txBody>
          <a:bodyPr wrap="none" rtlCol="0">
            <a:spAutoFit/>
          </a:bodyPr>
          <a:lstStyle/>
          <a:p>
            <a:r>
              <a:rPr lang="en-US" sz="3600" dirty="0"/>
              <a:t>Stimuli </a:t>
            </a:r>
            <a:r>
              <a:rPr lang="en-US" sz="3600" dirty="0">
                <a:sym typeface="Wingdings" pitchFamily="2" charset="2"/>
              </a:rPr>
              <a:t> </a:t>
            </a:r>
            <a:r>
              <a:rPr lang="en-US" sz="3600" dirty="0" err="1">
                <a:sym typeface="Wingdings" pitchFamily="2" charset="2"/>
              </a:rPr>
              <a:t>Lookit</a:t>
            </a:r>
            <a:r>
              <a:rPr lang="en-US" sz="3600" dirty="0">
                <a:sym typeface="Wingdings" pitchFamily="2" charset="2"/>
              </a:rPr>
              <a:t> Study</a:t>
            </a:r>
            <a:endParaRPr lang="en-US" sz="3600" dirty="0"/>
          </a:p>
        </p:txBody>
      </p:sp>
      <p:sp>
        <p:nvSpPr>
          <p:cNvPr id="8" name="TextBox 7">
            <a:extLst>
              <a:ext uri="{FF2B5EF4-FFF2-40B4-BE49-F238E27FC236}">
                <a16:creationId xmlns:a16="http://schemas.microsoft.com/office/drawing/2014/main" xmlns="" id="{ABC6C592-B2E8-5245-8342-6772A42C9DC2}"/>
              </a:ext>
            </a:extLst>
          </p:cNvPr>
          <p:cNvSpPr txBox="1"/>
          <p:nvPr/>
        </p:nvSpPr>
        <p:spPr>
          <a:xfrm>
            <a:off x="310244" y="1267403"/>
            <a:ext cx="4551182" cy="369332"/>
          </a:xfrm>
          <a:prstGeom prst="rect">
            <a:avLst/>
          </a:prstGeom>
          <a:noFill/>
        </p:spPr>
        <p:txBody>
          <a:bodyPr wrap="none" rtlCol="0">
            <a:spAutoFit/>
          </a:bodyPr>
          <a:lstStyle/>
          <a:p>
            <a:pPr marL="342900" indent="-342900">
              <a:buAutoNum type="arabicPeriod"/>
            </a:pPr>
            <a:r>
              <a:rPr lang="en-US" dirty="0"/>
              <a:t>Create your stimuli. Export as: mp3 or mp4</a:t>
            </a:r>
          </a:p>
        </p:txBody>
      </p:sp>
      <p:sp>
        <p:nvSpPr>
          <p:cNvPr id="2" name="TextBox 1">
            <a:extLst>
              <a:ext uri="{FF2B5EF4-FFF2-40B4-BE49-F238E27FC236}">
                <a16:creationId xmlns:a16="http://schemas.microsoft.com/office/drawing/2014/main" xmlns="" id="{584EAD6D-B0D5-6049-8798-95E69A4892BA}"/>
              </a:ext>
            </a:extLst>
          </p:cNvPr>
          <p:cNvSpPr txBox="1"/>
          <p:nvPr/>
        </p:nvSpPr>
        <p:spPr>
          <a:xfrm>
            <a:off x="310244" y="2012878"/>
            <a:ext cx="11527970" cy="923330"/>
          </a:xfrm>
          <a:prstGeom prst="rect">
            <a:avLst/>
          </a:prstGeom>
          <a:noFill/>
        </p:spPr>
        <p:txBody>
          <a:bodyPr wrap="square" rtlCol="0">
            <a:spAutoFit/>
          </a:bodyPr>
          <a:lstStyle/>
          <a:p>
            <a:r>
              <a:rPr lang="en-US" dirty="0"/>
              <a:t>Tips:</a:t>
            </a:r>
          </a:p>
          <a:p>
            <a:r>
              <a:rPr lang="en-US" dirty="0"/>
              <a:t>-White background!! Unless this impairs the study it’s useful to have a white background so you can control *some* level of the light on the participant’s face</a:t>
            </a:r>
          </a:p>
        </p:txBody>
      </p:sp>
      <p:sp>
        <p:nvSpPr>
          <p:cNvPr id="6" name="Rectangle 5">
            <a:extLst>
              <a:ext uri="{FF2B5EF4-FFF2-40B4-BE49-F238E27FC236}">
                <a16:creationId xmlns:a16="http://schemas.microsoft.com/office/drawing/2014/main" xmlns="" id="{E5F266E2-7CDB-764E-81E2-1F92C072A022}"/>
              </a:ext>
            </a:extLst>
          </p:cNvPr>
          <p:cNvSpPr/>
          <p:nvPr/>
        </p:nvSpPr>
        <p:spPr>
          <a:xfrm>
            <a:off x="764721" y="3612528"/>
            <a:ext cx="10923815" cy="1200329"/>
          </a:xfrm>
          <a:prstGeom prst="rect">
            <a:avLst/>
          </a:prstGeom>
        </p:spPr>
        <p:txBody>
          <a:bodyPr wrap="square">
            <a:spAutoFit/>
          </a:bodyPr>
          <a:lstStyle/>
          <a:p>
            <a:r>
              <a:rPr lang="en-US" b="0" i="0" dirty="0">
                <a:solidFill>
                  <a:srgbClr val="404040"/>
                </a:solidFill>
                <a:effectLst/>
                <a:latin typeface="Lato"/>
              </a:rPr>
              <a:t>IMPORTANT: “When you design an online study, you may need to record many of the things you’d say in the lab, or create pictures or demos to show how things work. This includes not just storybook audio, but little clips like “We’re almost done!” or “Okay, go ahead and turn around now.”” (fr</a:t>
            </a:r>
            <a:r>
              <a:rPr lang="en-US" dirty="0">
                <a:solidFill>
                  <a:srgbClr val="404040"/>
                </a:solidFill>
                <a:latin typeface="Lato"/>
              </a:rPr>
              <a:t>om </a:t>
            </a:r>
            <a:r>
              <a:rPr lang="en-US" dirty="0" err="1">
                <a:solidFill>
                  <a:srgbClr val="404040"/>
                </a:solidFill>
                <a:latin typeface="Lato"/>
              </a:rPr>
              <a:t>Lookit</a:t>
            </a:r>
            <a:r>
              <a:rPr lang="en-US" dirty="0">
                <a:solidFill>
                  <a:srgbClr val="404040"/>
                </a:solidFill>
                <a:latin typeface="Lato"/>
              </a:rPr>
              <a:t> Tutorial)</a:t>
            </a:r>
          </a:p>
          <a:p>
            <a:r>
              <a:rPr lang="en-US" dirty="0">
                <a:solidFill>
                  <a:srgbClr val="404040"/>
                </a:solidFill>
                <a:latin typeface="Lato"/>
              </a:rPr>
              <a:t>-Recommendation: Audacity (clear, crisp, </a:t>
            </a:r>
            <a:r>
              <a:rPr lang="en-US" dirty="0" err="1">
                <a:solidFill>
                  <a:srgbClr val="404040"/>
                </a:solidFill>
                <a:latin typeface="Lato"/>
              </a:rPr>
              <a:t>etc</a:t>
            </a:r>
            <a:r>
              <a:rPr lang="en-US" dirty="0">
                <a:solidFill>
                  <a:srgbClr val="404040"/>
                </a:solidFill>
                <a:latin typeface="Lato"/>
              </a:rPr>
              <a:t>…)</a:t>
            </a:r>
            <a:endParaRPr lang="en-US" dirty="0"/>
          </a:p>
        </p:txBody>
      </p:sp>
    </p:spTree>
    <p:extLst>
      <p:ext uri="{BB962C8B-B14F-4D97-AF65-F5344CB8AC3E}">
        <p14:creationId xmlns:p14="http://schemas.microsoft.com/office/powerpoint/2010/main" val="671988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xmlns="" id="{A141D6EF-323D-C042-A4B7-2D048F166D7B}"/>
              </a:ext>
            </a:extLst>
          </p:cNvPr>
          <p:cNvSpPr txBox="1"/>
          <p:nvPr/>
        </p:nvSpPr>
        <p:spPr>
          <a:xfrm>
            <a:off x="310244" y="244929"/>
            <a:ext cx="4451860" cy="646331"/>
          </a:xfrm>
          <a:prstGeom prst="rect">
            <a:avLst/>
          </a:prstGeom>
          <a:noFill/>
        </p:spPr>
        <p:txBody>
          <a:bodyPr wrap="none" rtlCol="0">
            <a:spAutoFit/>
          </a:bodyPr>
          <a:lstStyle/>
          <a:p>
            <a:r>
              <a:rPr lang="en-US" sz="3600" dirty="0"/>
              <a:t>Stimuli </a:t>
            </a:r>
            <a:r>
              <a:rPr lang="en-US" sz="3600" dirty="0">
                <a:sym typeface="Wingdings" pitchFamily="2" charset="2"/>
              </a:rPr>
              <a:t> </a:t>
            </a:r>
            <a:r>
              <a:rPr lang="en-US" sz="3600" dirty="0" err="1">
                <a:sym typeface="Wingdings" pitchFamily="2" charset="2"/>
              </a:rPr>
              <a:t>Lookit</a:t>
            </a:r>
            <a:r>
              <a:rPr lang="en-US" sz="3600" dirty="0">
                <a:sym typeface="Wingdings" pitchFamily="2" charset="2"/>
              </a:rPr>
              <a:t> Study</a:t>
            </a:r>
            <a:endParaRPr lang="en-US" sz="3600" dirty="0"/>
          </a:p>
        </p:txBody>
      </p:sp>
      <p:sp>
        <p:nvSpPr>
          <p:cNvPr id="8" name="TextBox 7">
            <a:extLst>
              <a:ext uri="{FF2B5EF4-FFF2-40B4-BE49-F238E27FC236}">
                <a16:creationId xmlns:a16="http://schemas.microsoft.com/office/drawing/2014/main" xmlns="" id="{ABC6C592-B2E8-5245-8342-6772A42C9DC2}"/>
              </a:ext>
            </a:extLst>
          </p:cNvPr>
          <p:cNvSpPr txBox="1"/>
          <p:nvPr/>
        </p:nvSpPr>
        <p:spPr>
          <a:xfrm>
            <a:off x="310244" y="1267403"/>
            <a:ext cx="6246262" cy="1200329"/>
          </a:xfrm>
          <a:prstGeom prst="rect">
            <a:avLst/>
          </a:prstGeom>
          <a:noFill/>
        </p:spPr>
        <p:txBody>
          <a:bodyPr wrap="none" rtlCol="0">
            <a:spAutoFit/>
          </a:bodyPr>
          <a:lstStyle/>
          <a:p>
            <a:pPr marL="342900" indent="-342900">
              <a:buAutoNum type="arabicPeriod"/>
            </a:pPr>
            <a:r>
              <a:rPr lang="en-US" dirty="0"/>
              <a:t>Create your stimuli. Export as: mp3 or mp4</a:t>
            </a:r>
          </a:p>
          <a:p>
            <a:pPr marL="342900" indent="-342900">
              <a:buAutoNum type="arabicPeriod"/>
            </a:pPr>
            <a:r>
              <a:rPr lang="en-US" dirty="0"/>
              <a:t>Convert your stimuli to include: </a:t>
            </a:r>
            <a:r>
              <a:rPr lang="en-US" dirty="0" err="1"/>
              <a:t>ogg</a:t>
            </a:r>
            <a:r>
              <a:rPr lang="en-US" dirty="0"/>
              <a:t> and </a:t>
            </a:r>
            <a:r>
              <a:rPr lang="en-US" dirty="0" err="1"/>
              <a:t>webm</a:t>
            </a:r>
            <a:endParaRPr lang="en-US" dirty="0"/>
          </a:p>
          <a:p>
            <a:pPr marL="342900" indent="-342900">
              <a:buAutoNum type="arabicPeriod"/>
            </a:pPr>
            <a:r>
              <a:rPr lang="en-US" dirty="0"/>
              <a:t>Create an online storage platform (Using this: </a:t>
            </a:r>
            <a:r>
              <a:rPr lang="en-US" dirty="0" err="1"/>
              <a:t>Lookit</a:t>
            </a:r>
            <a:r>
              <a:rPr lang="en-US" dirty="0"/>
              <a:t> Tutorial)</a:t>
            </a:r>
          </a:p>
          <a:p>
            <a:endParaRPr lang="en-US" dirty="0"/>
          </a:p>
        </p:txBody>
      </p:sp>
      <p:sp>
        <p:nvSpPr>
          <p:cNvPr id="9" name="Rectangle 8">
            <a:extLst>
              <a:ext uri="{FF2B5EF4-FFF2-40B4-BE49-F238E27FC236}">
                <a16:creationId xmlns:a16="http://schemas.microsoft.com/office/drawing/2014/main" xmlns="" id="{9C7C3C90-FEBC-1041-B585-C7FE623A4720}"/>
              </a:ext>
            </a:extLst>
          </p:cNvPr>
          <p:cNvSpPr/>
          <p:nvPr/>
        </p:nvSpPr>
        <p:spPr>
          <a:xfrm>
            <a:off x="2968261" y="2659209"/>
            <a:ext cx="4818563" cy="369332"/>
          </a:xfrm>
          <a:prstGeom prst="rect">
            <a:avLst/>
          </a:prstGeom>
        </p:spPr>
        <p:txBody>
          <a:bodyPr wrap="none">
            <a:spAutoFit/>
          </a:bodyPr>
          <a:lstStyle/>
          <a:p>
            <a:r>
              <a:rPr lang="en-US" dirty="0">
                <a:hlinkClick r:id="rId2"/>
              </a:rPr>
              <a:t>https://github.com/lookit/lookit-stimuli-template</a:t>
            </a:r>
            <a:endParaRPr lang="en-US" dirty="0"/>
          </a:p>
        </p:txBody>
      </p:sp>
      <p:pic>
        <p:nvPicPr>
          <p:cNvPr id="11" name="Picture 10" descr="A screenshot of a computer&#10;&#10;Description automatically generated">
            <a:extLst>
              <a:ext uri="{FF2B5EF4-FFF2-40B4-BE49-F238E27FC236}">
                <a16:creationId xmlns:a16="http://schemas.microsoft.com/office/drawing/2014/main" xmlns="" id="{CBDAA7DF-3D00-DD40-AA74-6DE652F9894B}"/>
              </a:ext>
            </a:extLst>
          </p:cNvPr>
          <p:cNvPicPr>
            <a:picLocks noChangeAspect="1"/>
          </p:cNvPicPr>
          <p:nvPr/>
        </p:nvPicPr>
        <p:blipFill rotWithShape="1">
          <a:blip r:embed="rId3"/>
          <a:srcRect l="6052" t="23662" r="9276" b="24524"/>
          <a:stretch/>
        </p:blipFill>
        <p:spPr>
          <a:xfrm>
            <a:off x="1035230" y="3220018"/>
            <a:ext cx="9290958" cy="3553403"/>
          </a:xfrm>
          <a:prstGeom prst="rect">
            <a:avLst/>
          </a:prstGeom>
        </p:spPr>
      </p:pic>
      <p:cxnSp>
        <p:nvCxnSpPr>
          <p:cNvPr id="13" name="Straight Arrow Connector 12">
            <a:extLst>
              <a:ext uri="{FF2B5EF4-FFF2-40B4-BE49-F238E27FC236}">
                <a16:creationId xmlns:a16="http://schemas.microsoft.com/office/drawing/2014/main" xmlns="" id="{7EBAD5A5-B711-E047-A162-B8617CBAEEE4}"/>
              </a:ext>
            </a:extLst>
          </p:cNvPr>
          <p:cNvCxnSpPr/>
          <p:nvPr/>
        </p:nvCxnSpPr>
        <p:spPr>
          <a:xfrm>
            <a:off x="9356272" y="4466040"/>
            <a:ext cx="212271" cy="106135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1174410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xmlns="" id="{5F7A4549-7C4D-1D4D-A5BD-B53DFA11FBE8}"/>
              </a:ext>
            </a:extLst>
          </p:cNvPr>
          <p:cNvPicPr>
            <a:picLocks noChangeAspect="1"/>
          </p:cNvPicPr>
          <p:nvPr/>
        </p:nvPicPr>
        <p:blipFill rotWithShape="1">
          <a:blip r:embed="rId2"/>
          <a:srcRect l="6897" t="6666" b="6984"/>
          <a:stretch/>
        </p:blipFill>
        <p:spPr>
          <a:xfrm>
            <a:off x="174171" y="0"/>
            <a:ext cx="11843657" cy="6865349"/>
          </a:xfrm>
          <a:prstGeom prst="rect">
            <a:avLst/>
          </a:prstGeom>
        </p:spPr>
      </p:pic>
      <p:cxnSp>
        <p:nvCxnSpPr>
          <p:cNvPr id="3" name="Straight Arrow Connector 2">
            <a:extLst>
              <a:ext uri="{FF2B5EF4-FFF2-40B4-BE49-F238E27FC236}">
                <a16:creationId xmlns:a16="http://schemas.microsoft.com/office/drawing/2014/main" xmlns="" id="{FEBDDE3F-CBA9-CE48-88A6-3A718DEBFEBE}"/>
              </a:ext>
            </a:extLst>
          </p:cNvPr>
          <p:cNvCxnSpPr/>
          <p:nvPr/>
        </p:nvCxnSpPr>
        <p:spPr>
          <a:xfrm>
            <a:off x="800100" y="1249312"/>
            <a:ext cx="212271" cy="106135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xmlns="" id="{534DE554-0E6D-BB43-A50C-178F0099B6E9}"/>
              </a:ext>
            </a:extLst>
          </p:cNvPr>
          <p:cNvCxnSpPr>
            <a:cxnSpLocks/>
          </p:cNvCxnSpPr>
          <p:nvPr/>
        </p:nvCxnSpPr>
        <p:spPr>
          <a:xfrm flipV="1">
            <a:off x="174171" y="2740655"/>
            <a:ext cx="364671" cy="557717"/>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xmlns="" id="{5C7C55BB-E91C-5049-82BC-2B5CA89F831E}"/>
              </a:ext>
            </a:extLst>
          </p:cNvPr>
          <p:cNvSpPr txBox="1"/>
          <p:nvPr/>
        </p:nvSpPr>
        <p:spPr>
          <a:xfrm>
            <a:off x="174171" y="816330"/>
            <a:ext cx="3075201" cy="369332"/>
          </a:xfrm>
          <a:prstGeom prst="rect">
            <a:avLst/>
          </a:prstGeom>
          <a:noFill/>
        </p:spPr>
        <p:txBody>
          <a:bodyPr wrap="none" rtlCol="0">
            <a:spAutoFit/>
          </a:bodyPr>
          <a:lstStyle/>
          <a:p>
            <a:r>
              <a:rPr lang="en-US" dirty="0"/>
              <a:t>How you know you did it right:</a:t>
            </a:r>
          </a:p>
        </p:txBody>
      </p:sp>
      <p:cxnSp>
        <p:nvCxnSpPr>
          <p:cNvPr id="7" name="Straight Arrow Connector 6">
            <a:extLst>
              <a:ext uri="{FF2B5EF4-FFF2-40B4-BE49-F238E27FC236}">
                <a16:creationId xmlns:a16="http://schemas.microsoft.com/office/drawing/2014/main" xmlns="" id="{EC0BF934-05D6-4540-9C9E-D26E3DDABE81}"/>
              </a:ext>
            </a:extLst>
          </p:cNvPr>
          <p:cNvCxnSpPr>
            <a:cxnSpLocks/>
          </p:cNvCxnSpPr>
          <p:nvPr/>
        </p:nvCxnSpPr>
        <p:spPr>
          <a:xfrm>
            <a:off x="10989129" y="1616529"/>
            <a:ext cx="136071" cy="69414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348410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screenshot of a computer&#10;&#10;Description automatically generated">
            <a:extLst>
              <a:ext uri="{FF2B5EF4-FFF2-40B4-BE49-F238E27FC236}">
                <a16:creationId xmlns:a16="http://schemas.microsoft.com/office/drawing/2014/main" xmlns="" id="{5F7A4549-7C4D-1D4D-A5BD-B53DFA11FBE8}"/>
              </a:ext>
            </a:extLst>
          </p:cNvPr>
          <p:cNvPicPr>
            <a:picLocks noChangeAspect="1"/>
          </p:cNvPicPr>
          <p:nvPr/>
        </p:nvPicPr>
        <p:blipFill rotWithShape="1">
          <a:blip r:embed="rId2"/>
          <a:srcRect l="6897" t="6666" b="6984"/>
          <a:stretch/>
        </p:blipFill>
        <p:spPr>
          <a:xfrm>
            <a:off x="174171" y="0"/>
            <a:ext cx="11843657" cy="6865349"/>
          </a:xfrm>
          <a:prstGeom prst="rect">
            <a:avLst/>
          </a:prstGeom>
        </p:spPr>
      </p:pic>
      <p:cxnSp>
        <p:nvCxnSpPr>
          <p:cNvPr id="7" name="Straight Arrow Connector 6">
            <a:extLst>
              <a:ext uri="{FF2B5EF4-FFF2-40B4-BE49-F238E27FC236}">
                <a16:creationId xmlns:a16="http://schemas.microsoft.com/office/drawing/2014/main" xmlns="" id="{EC0BF934-05D6-4540-9C9E-D26E3DDABE81}"/>
              </a:ext>
            </a:extLst>
          </p:cNvPr>
          <p:cNvCxnSpPr>
            <a:cxnSpLocks/>
          </p:cNvCxnSpPr>
          <p:nvPr/>
        </p:nvCxnSpPr>
        <p:spPr>
          <a:xfrm>
            <a:off x="898072" y="4490357"/>
            <a:ext cx="136071" cy="69414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6872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xmlns="" id="{EF33A7F0-F338-174B-A409-CD5781E14725}"/>
              </a:ext>
            </a:extLst>
          </p:cNvPr>
          <p:cNvPicPr>
            <a:picLocks noChangeAspect="1"/>
          </p:cNvPicPr>
          <p:nvPr/>
        </p:nvPicPr>
        <p:blipFill rotWithShape="1">
          <a:blip r:embed="rId2"/>
          <a:srcRect l="1885" t="14762" r="12699" b="12857"/>
          <a:stretch/>
        </p:blipFill>
        <p:spPr>
          <a:xfrm>
            <a:off x="1409700" y="947057"/>
            <a:ext cx="9372600" cy="4963886"/>
          </a:xfrm>
          <a:prstGeom prst="rect">
            <a:avLst/>
          </a:prstGeom>
        </p:spPr>
      </p:pic>
      <p:cxnSp>
        <p:nvCxnSpPr>
          <p:cNvPr id="7" name="Straight Arrow Connector 6">
            <a:extLst>
              <a:ext uri="{FF2B5EF4-FFF2-40B4-BE49-F238E27FC236}">
                <a16:creationId xmlns:a16="http://schemas.microsoft.com/office/drawing/2014/main" xmlns="" id="{EC0BF934-05D6-4540-9C9E-D26E3DDABE81}"/>
              </a:ext>
            </a:extLst>
          </p:cNvPr>
          <p:cNvCxnSpPr>
            <a:cxnSpLocks/>
          </p:cNvCxnSpPr>
          <p:nvPr/>
        </p:nvCxnSpPr>
        <p:spPr>
          <a:xfrm>
            <a:off x="10052958" y="387715"/>
            <a:ext cx="136071" cy="694140"/>
          </a:xfrm>
          <a:prstGeom prst="straightConnector1">
            <a:avLst/>
          </a:prstGeom>
          <a:ln w="762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4" name="TextBox 3">
            <a:extLst>
              <a:ext uri="{FF2B5EF4-FFF2-40B4-BE49-F238E27FC236}">
                <a16:creationId xmlns:a16="http://schemas.microsoft.com/office/drawing/2014/main" xmlns="" id="{5BED22FC-C8F9-534B-8ADD-5E966E3DA4EC}"/>
              </a:ext>
            </a:extLst>
          </p:cNvPr>
          <p:cNvSpPr txBox="1"/>
          <p:nvPr/>
        </p:nvSpPr>
        <p:spPr>
          <a:xfrm>
            <a:off x="205299" y="113388"/>
            <a:ext cx="3595343" cy="369332"/>
          </a:xfrm>
          <a:prstGeom prst="rect">
            <a:avLst/>
          </a:prstGeom>
          <a:noFill/>
        </p:spPr>
        <p:txBody>
          <a:bodyPr wrap="none" rtlCol="0">
            <a:spAutoFit/>
          </a:bodyPr>
          <a:lstStyle/>
          <a:p>
            <a:r>
              <a:rPr lang="en-US" dirty="0"/>
              <a:t>Open the folder </a:t>
            </a:r>
            <a:r>
              <a:rPr lang="en-US" dirty="0">
                <a:sym typeface="Wingdings" pitchFamily="2" charset="2"/>
              </a:rPr>
              <a:t> add your stimuli!</a:t>
            </a:r>
            <a:endParaRPr lang="en-US" dirty="0"/>
          </a:p>
        </p:txBody>
      </p:sp>
    </p:spTree>
    <p:extLst>
      <p:ext uri="{BB962C8B-B14F-4D97-AF65-F5344CB8AC3E}">
        <p14:creationId xmlns:p14="http://schemas.microsoft.com/office/powerpoint/2010/main" val="17169439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xmlns="" id="{9DFF5054-E657-994E-99FE-7E8C8038A9F6}"/>
              </a:ext>
            </a:extLst>
          </p:cNvPr>
          <p:cNvPicPr>
            <a:picLocks noChangeAspect="1"/>
          </p:cNvPicPr>
          <p:nvPr/>
        </p:nvPicPr>
        <p:blipFill rotWithShape="1">
          <a:blip r:embed="rId2"/>
          <a:srcRect l="9092" t="42456" r="61111" b="5334"/>
          <a:stretch/>
        </p:blipFill>
        <p:spPr>
          <a:xfrm>
            <a:off x="306839" y="472508"/>
            <a:ext cx="5397277" cy="5910943"/>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xmlns="" id="{78911122-8921-D846-B5C0-3EF0538B8A75}"/>
              </a:ext>
            </a:extLst>
          </p:cNvPr>
          <p:cNvPicPr>
            <a:picLocks noChangeAspect="1"/>
          </p:cNvPicPr>
          <p:nvPr/>
        </p:nvPicPr>
        <p:blipFill rotWithShape="1">
          <a:blip r:embed="rId3"/>
          <a:srcRect l="9774" t="29648" r="63334" b="17634"/>
          <a:stretch/>
        </p:blipFill>
        <p:spPr>
          <a:xfrm>
            <a:off x="6096000" y="482720"/>
            <a:ext cx="4824397" cy="5910943"/>
          </a:xfrm>
          <a:prstGeom prst="rect">
            <a:avLst/>
          </a:prstGeom>
        </p:spPr>
      </p:pic>
      <p:sp>
        <p:nvSpPr>
          <p:cNvPr id="9" name="TextBox 8">
            <a:extLst>
              <a:ext uri="{FF2B5EF4-FFF2-40B4-BE49-F238E27FC236}">
                <a16:creationId xmlns:a16="http://schemas.microsoft.com/office/drawing/2014/main" xmlns="" id="{1155BBF3-94C5-2C45-874A-14C45F566CB9}"/>
              </a:ext>
            </a:extLst>
          </p:cNvPr>
          <p:cNvSpPr txBox="1"/>
          <p:nvPr/>
        </p:nvSpPr>
        <p:spPr>
          <a:xfrm>
            <a:off x="205299" y="113388"/>
            <a:ext cx="10215361" cy="369332"/>
          </a:xfrm>
          <a:prstGeom prst="rect">
            <a:avLst/>
          </a:prstGeom>
          <a:noFill/>
        </p:spPr>
        <p:txBody>
          <a:bodyPr wrap="none" rtlCol="0">
            <a:spAutoFit/>
          </a:bodyPr>
          <a:lstStyle/>
          <a:p>
            <a:r>
              <a:rPr lang="en-US" dirty="0"/>
              <a:t>TIP: Name the videos the SAME thing (just with different extensions). This will help your coding immensely </a:t>
            </a:r>
          </a:p>
        </p:txBody>
      </p:sp>
    </p:spTree>
    <p:extLst>
      <p:ext uri="{BB962C8B-B14F-4D97-AF65-F5344CB8AC3E}">
        <p14:creationId xmlns:p14="http://schemas.microsoft.com/office/powerpoint/2010/main" val="160053689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xmlns="" id="{2F1C219E-77C7-C745-A4A2-B79EDCFF9BD4}"/>
              </a:ext>
            </a:extLst>
          </p:cNvPr>
          <p:cNvSpPr txBox="1"/>
          <p:nvPr/>
        </p:nvSpPr>
        <p:spPr>
          <a:xfrm>
            <a:off x="205299" y="113388"/>
            <a:ext cx="10215361" cy="369332"/>
          </a:xfrm>
          <a:prstGeom prst="rect">
            <a:avLst/>
          </a:prstGeom>
          <a:noFill/>
        </p:spPr>
        <p:txBody>
          <a:bodyPr wrap="none" rtlCol="0">
            <a:spAutoFit/>
          </a:bodyPr>
          <a:lstStyle/>
          <a:p>
            <a:r>
              <a:rPr lang="en-US" dirty="0"/>
              <a:t>TIP: Name the videos the SAME thing (just with different extensions). This will help your coding immensely </a:t>
            </a:r>
          </a:p>
        </p:txBody>
      </p:sp>
      <p:pic>
        <p:nvPicPr>
          <p:cNvPr id="11" name="Picture 10" descr="A screenshot of a cell phone&#10;&#10;Description automatically generated">
            <a:extLst>
              <a:ext uri="{FF2B5EF4-FFF2-40B4-BE49-F238E27FC236}">
                <a16:creationId xmlns:a16="http://schemas.microsoft.com/office/drawing/2014/main" xmlns="" id="{E2E377A5-FC7E-994C-BA3A-17832AAD2FAB}"/>
              </a:ext>
            </a:extLst>
          </p:cNvPr>
          <p:cNvPicPr>
            <a:picLocks noChangeAspect="1"/>
          </p:cNvPicPr>
          <p:nvPr/>
        </p:nvPicPr>
        <p:blipFill>
          <a:blip r:embed="rId2"/>
          <a:stretch>
            <a:fillRect/>
          </a:stretch>
        </p:blipFill>
        <p:spPr>
          <a:xfrm>
            <a:off x="638033" y="1432359"/>
            <a:ext cx="10377280" cy="2525380"/>
          </a:xfrm>
          <a:prstGeom prst="rect">
            <a:avLst/>
          </a:prstGeom>
        </p:spPr>
      </p:pic>
      <p:cxnSp>
        <p:nvCxnSpPr>
          <p:cNvPr id="6" name="Straight Arrow Connector 5">
            <a:extLst>
              <a:ext uri="{FF2B5EF4-FFF2-40B4-BE49-F238E27FC236}">
                <a16:creationId xmlns:a16="http://schemas.microsoft.com/office/drawing/2014/main" xmlns="" id="{2A28D580-1E6C-7645-BE8E-FFC3C21473FF}"/>
              </a:ext>
            </a:extLst>
          </p:cNvPr>
          <p:cNvCxnSpPr>
            <a:cxnSpLocks/>
          </p:cNvCxnSpPr>
          <p:nvPr/>
        </p:nvCxnSpPr>
        <p:spPr>
          <a:xfrm flipH="1" flipV="1">
            <a:off x="4534510" y="3761414"/>
            <a:ext cx="1147833" cy="1247962"/>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xmlns="" id="{F821259B-98A3-594A-BE98-73C7BAF07EEA}"/>
              </a:ext>
            </a:extLst>
          </p:cNvPr>
          <p:cNvCxnSpPr>
            <a:cxnSpLocks/>
          </p:cNvCxnSpPr>
          <p:nvPr/>
        </p:nvCxnSpPr>
        <p:spPr>
          <a:xfrm flipH="1">
            <a:off x="7908472" y="1579263"/>
            <a:ext cx="843643" cy="1115786"/>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xmlns="" id="{C8E20456-2A01-8140-989D-EA2427FA18D8}"/>
              </a:ext>
            </a:extLst>
          </p:cNvPr>
          <p:cNvCxnSpPr>
            <a:cxnSpLocks/>
          </p:cNvCxnSpPr>
          <p:nvPr/>
        </p:nvCxnSpPr>
        <p:spPr>
          <a:xfrm flipV="1">
            <a:off x="7429500" y="3761414"/>
            <a:ext cx="1828800" cy="1145964"/>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xmlns="" id="{BEA314BC-D54E-3943-ADC3-A87AF8E510B7}"/>
              </a:ext>
            </a:extLst>
          </p:cNvPr>
          <p:cNvSpPr/>
          <p:nvPr/>
        </p:nvSpPr>
        <p:spPr>
          <a:xfrm>
            <a:off x="5061858" y="6488668"/>
            <a:ext cx="7092043" cy="369332"/>
          </a:xfrm>
          <a:prstGeom prst="rect">
            <a:avLst/>
          </a:prstGeom>
        </p:spPr>
        <p:txBody>
          <a:bodyPr wrap="square">
            <a:spAutoFit/>
          </a:bodyPr>
          <a:lstStyle/>
          <a:p>
            <a:r>
              <a:rPr lang="en-US" dirty="0">
                <a:hlinkClick r:id="rId3"/>
              </a:rPr>
              <a:t>https://lookit.readthedocs.io/en/develop/researchers-prep-stimuli.html</a:t>
            </a:r>
            <a:endParaRPr lang="en-US" dirty="0"/>
          </a:p>
        </p:txBody>
      </p:sp>
    </p:spTree>
    <p:extLst>
      <p:ext uri="{BB962C8B-B14F-4D97-AF65-F5344CB8AC3E}">
        <p14:creationId xmlns:p14="http://schemas.microsoft.com/office/powerpoint/2010/main" val="8725753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screenshot of a computer&#10;&#10;Description automatically generated">
            <a:extLst>
              <a:ext uri="{FF2B5EF4-FFF2-40B4-BE49-F238E27FC236}">
                <a16:creationId xmlns:a16="http://schemas.microsoft.com/office/drawing/2014/main" xmlns="" id="{9DFF5054-E657-994E-99FE-7E8C8038A9F6}"/>
              </a:ext>
            </a:extLst>
          </p:cNvPr>
          <p:cNvPicPr>
            <a:picLocks noChangeAspect="1"/>
          </p:cNvPicPr>
          <p:nvPr/>
        </p:nvPicPr>
        <p:blipFill rotWithShape="1">
          <a:blip r:embed="rId2"/>
          <a:srcRect l="9092" t="42456" r="61111" b="5334"/>
          <a:stretch/>
        </p:blipFill>
        <p:spPr>
          <a:xfrm>
            <a:off x="306839" y="472508"/>
            <a:ext cx="5397277" cy="5910943"/>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xmlns="" id="{78911122-8921-D846-B5C0-3EF0538B8A75}"/>
              </a:ext>
            </a:extLst>
          </p:cNvPr>
          <p:cNvPicPr>
            <a:picLocks noChangeAspect="1"/>
          </p:cNvPicPr>
          <p:nvPr/>
        </p:nvPicPr>
        <p:blipFill rotWithShape="1">
          <a:blip r:embed="rId3"/>
          <a:srcRect l="9774" t="29648" r="63334" b="17634"/>
          <a:stretch/>
        </p:blipFill>
        <p:spPr>
          <a:xfrm>
            <a:off x="6096000" y="482720"/>
            <a:ext cx="4824397" cy="5910943"/>
          </a:xfrm>
          <a:prstGeom prst="rect">
            <a:avLst/>
          </a:prstGeom>
        </p:spPr>
      </p:pic>
      <p:sp>
        <p:nvSpPr>
          <p:cNvPr id="9" name="TextBox 8">
            <a:extLst>
              <a:ext uri="{FF2B5EF4-FFF2-40B4-BE49-F238E27FC236}">
                <a16:creationId xmlns:a16="http://schemas.microsoft.com/office/drawing/2014/main" xmlns="" id="{1155BBF3-94C5-2C45-874A-14C45F566CB9}"/>
              </a:ext>
            </a:extLst>
          </p:cNvPr>
          <p:cNvSpPr txBox="1"/>
          <p:nvPr/>
        </p:nvSpPr>
        <p:spPr>
          <a:xfrm>
            <a:off x="205299" y="113388"/>
            <a:ext cx="8859990" cy="369332"/>
          </a:xfrm>
          <a:prstGeom prst="rect">
            <a:avLst/>
          </a:prstGeom>
          <a:noFill/>
        </p:spPr>
        <p:txBody>
          <a:bodyPr wrap="none" rtlCol="0">
            <a:spAutoFit/>
          </a:bodyPr>
          <a:lstStyle/>
          <a:p>
            <a:r>
              <a:rPr lang="en-US" dirty="0"/>
              <a:t>TIP: Name the videos much shorter names than I did!!! (Very annoying to put into the code!)</a:t>
            </a:r>
          </a:p>
        </p:txBody>
      </p:sp>
    </p:spTree>
    <p:extLst>
      <p:ext uri="{BB962C8B-B14F-4D97-AF65-F5344CB8AC3E}">
        <p14:creationId xmlns:p14="http://schemas.microsoft.com/office/powerpoint/2010/main" val="277805802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695</TotalTime>
  <Words>415</Words>
  <Application>Microsoft Macintosh PowerPoint</Application>
  <PresentationFormat>Custom</PresentationFormat>
  <Paragraphs>33</Paragraphs>
  <Slides>10</Slides>
  <Notes>1</Notes>
  <HiddenSlides>0</HiddenSlides>
  <MMClips>0</MMClips>
  <ScaleCrop>false</ScaleCrop>
  <HeadingPairs>
    <vt:vector size="4" baseType="variant">
      <vt:variant>
        <vt:lpstr>Theme</vt:lpstr>
      </vt:variant>
      <vt:variant>
        <vt:i4>1</vt:i4>
      </vt:variant>
      <vt:variant>
        <vt:lpstr>Slide Titles</vt:lpstr>
      </vt:variant>
      <vt:variant>
        <vt:i4>10</vt:i4>
      </vt:variant>
    </vt:vector>
  </HeadingPairs>
  <TitlesOfParts>
    <vt:vector size="11"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Kim Scott</cp:lastModifiedBy>
  <cp:revision>12</cp:revision>
  <dcterms:created xsi:type="dcterms:W3CDTF">2020-06-30T02:14:56Z</dcterms:created>
  <dcterms:modified xsi:type="dcterms:W3CDTF">2020-09-22T21:13:03Z</dcterms:modified>
</cp:coreProperties>
</file>

<file path=docProps/thumbnail.jpeg>
</file>